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464" r:id="rId1"/>
    <p:sldMasterId id="2147484635" r:id="rId2"/>
  </p:sldMasterIdLst>
  <p:notesMasterIdLst>
    <p:notesMasterId r:id="rId21"/>
  </p:notesMasterIdLst>
  <p:handoutMasterIdLst>
    <p:handoutMasterId r:id="rId22"/>
  </p:handoutMasterIdLst>
  <p:sldIdLst>
    <p:sldId id="257" r:id="rId3"/>
    <p:sldId id="366" r:id="rId4"/>
    <p:sldId id="367" r:id="rId5"/>
    <p:sldId id="368" r:id="rId6"/>
    <p:sldId id="370" r:id="rId7"/>
    <p:sldId id="371" r:id="rId8"/>
    <p:sldId id="373" r:id="rId9"/>
    <p:sldId id="375" r:id="rId10"/>
    <p:sldId id="376" r:id="rId11"/>
    <p:sldId id="394" r:id="rId12"/>
    <p:sldId id="377" r:id="rId13"/>
    <p:sldId id="392" r:id="rId14"/>
    <p:sldId id="393" r:id="rId15"/>
    <p:sldId id="384" r:id="rId16"/>
    <p:sldId id="385" r:id="rId17"/>
    <p:sldId id="395" r:id="rId18"/>
    <p:sldId id="386" r:id="rId19"/>
    <p:sldId id="396" r:id="rId20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F48EE8F7-AE41-473C-BF2B-661E668179FE}">
          <p14:sldIdLst>
            <p14:sldId id="257"/>
            <p14:sldId id="366"/>
            <p14:sldId id="367"/>
            <p14:sldId id="368"/>
            <p14:sldId id="370"/>
            <p14:sldId id="371"/>
            <p14:sldId id="373"/>
            <p14:sldId id="375"/>
            <p14:sldId id="376"/>
            <p14:sldId id="394"/>
            <p14:sldId id="377"/>
            <p14:sldId id="392"/>
            <p14:sldId id="393"/>
            <p14:sldId id="384"/>
            <p14:sldId id="385"/>
            <p14:sldId id="395"/>
            <p14:sldId id="386"/>
            <p14:sldId id="396"/>
          </p14:sldIdLst>
        </p14:section>
        <p14:section name="Appendix: Image Descriptions for Unsighted Students" id="{CFF78A99-BBD0-4AFC-B188-A27D93346BC3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4E5A"/>
    <a:srgbClr val="40566A"/>
    <a:srgbClr val="125F9A"/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1441" autoAdjust="0"/>
    <p:restoredTop sz="67554" autoAdjust="0"/>
  </p:normalViewPr>
  <p:slideViewPr>
    <p:cSldViewPr>
      <p:cViewPr varScale="1">
        <p:scale>
          <a:sx n="52" d="100"/>
          <a:sy n="52" d="100"/>
        </p:scale>
        <p:origin x="-16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AFFDB8-4602-BB4B-AA57-B839EE38EF18}" type="doc">
      <dgm:prSet loTypeId="urn:microsoft.com/office/officeart/2005/8/layout/balance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3F63EAF-5372-7D42-9A66-92AECAA835B4}">
      <dgm:prSet phldrT="[Text]" custT="1"/>
      <dgm:spPr>
        <a:solidFill>
          <a:schemeClr val="accent2"/>
        </a:solidFill>
      </dgm:spPr>
      <dgm:t>
        <a:bodyPr/>
        <a:lstStyle/>
        <a:p>
          <a:endParaRPr lang="en-US" sz="2400" dirty="0"/>
        </a:p>
      </dgm:t>
    </dgm:pt>
    <dgm:pt modelId="{79876CFC-BD6B-4D45-AC26-F3B863A06B4D}" type="parTrans" cxnId="{E456B2C5-36FE-934A-9590-921688F006CC}">
      <dgm:prSet/>
      <dgm:spPr/>
      <dgm:t>
        <a:bodyPr/>
        <a:lstStyle/>
        <a:p>
          <a:endParaRPr lang="en-US"/>
        </a:p>
      </dgm:t>
    </dgm:pt>
    <dgm:pt modelId="{66788C07-F08B-6A47-8E0E-96920F289610}" type="sibTrans" cxnId="{E456B2C5-36FE-934A-9590-921688F006CC}">
      <dgm:prSet/>
      <dgm:spPr/>
      <dgm:t>
        <a:bodyPr/>
        <a:lstStyle/>
        <a:p>
          <a:endParaRPr lang="en-US"/>
        </a:p>
      </dgm:t>
    </dgm:pt>
    <dgm:pt modelId="{F0688C2D-F09E-F746-87B0-35939064E668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US" sz="2400" dirty="0"/>
        </a:p>
      </dgm:t>
    </dgm:pt>
    <dgm:pt modelId="{18C585EC-CEC3-1A40-A111-CCD7C7063D8B}" type="parTrans" cxnId="{B9F52719-83B3-7045-B966-8B5D08B1E847}">
      <dgm:prSet/>
      <dgm:spPr/>
      <dgm:t>
        <a:bodyPr/>
        <a:lstStyle/>
        <a:p>
          <a:endParaRPr lang="en-US"/>
        </a:p>
      </dgm:t>
    </dgm:pt>
    <dgm:pt modelId="{657D17E0-A1F5-7346-9E71-D7A439FA27D0}" type="sibTrans" cxnId="{B9F52719-83B3-7045-B966-8B5D08B1E847}">
      <dgm:prSet/>
      <dgm:spPr/>
      <dgm:t>
        <a:bodyPr/>
        <a:lstStyle/>
        <a:p>
          <a:endParaRPr lang="en-US"/>
        </a:p>
      </dgm:t>
    </dgm:pt>
    <dgm:pt modelId="{EEAC3E3E-17F5-A849-90FD-FFA0D6407C1E}" type="pres">
      <dgm:prSet presAssocID="{C9AFFDB8-4602-BB4B-AA57-B839EE38EF18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A3F13F-8316-124F-AF69-CAA3AED3CF47}" type="pres">
      <dgm:prSet presAssocID="{C9AFFDB8-4602-BB4B-AA57-B839EE38EF18}" presName="dummyMaxCanvas" presStyleCnt="0"/>
      <dgm:spPr/>
    </dgm:pt>
    <dgm:pt modelId="{E91D14D9-2F8B-844B-AEF2-C31565D39A3E}" type="pres">
      <dgm:prSet presAssocID="{C9AFFDB8-4602-BB4B-AA57-B839EE38EF18}" presName="parentComposite" presStyleCnt="0"/>
      <dgm:spPr/>
    </dgm:pt>
    <dgm:pt modelId="{2B7CB8F3-6139-F14F-A49F-C307F7BFFCD2}" type="pres">
      <dgm:prSet presAssocID="{C9AFFDB8-4602-BB4B-AA57-B839EE38EF18}" presName="parent1" presStyleLbl="alignAccFollowNode1" presStyleIdx="0" presStyleCnt="4" custAng="550865" custScaleX="122676" custLinFactY="100000" custLinFactNeighborX="3276" custLinFactNeighborY="169379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6CF4115A-AE74-B14A-BB71-66811705C467}" type="pres">
      <dgm:prSet presAssocID="{C9AFFDB8-4602-BB4B-AA57-B839EE38EF18}" presName="parent2" presStyleLbl="alignAccFollowNode1" presStyleIdx="1" presStyleCnt="4" custAng="616188" custScaleX="89115" custLinFactY="120483" custLinFactNeighborX="11494" custLinFactNeighborY="200000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0C3B8F37-9C94-4D44-9A24-5388D9F2ECC1}" type="pres">
      <dgm:prSet presAssocID="{C9AFFDB8-4602-BB4B-AA57-B839EE38EF18}" presName="childrenComposite" presStyleCnt="0"/>
      <dgm:spPr/>
    </dgm:pt>
    <dgm:pt modelId="{55CB1ED5-920D-154D-8D27-F98EEC9D5733}" type="pres">
      <dgm:prSet presAssocID="{C9AFFDB8-4602-BB4B-AA57-B839EE38EF18}" presName="dummyMaxCanvas_ChildArea" presStyleCnt="0"/>
      <dgm:spPr/>
    </dgm:pt>
    <dgm:pt modelId="{190D15D8-DD41-674F-8E03-F483CEF3A0D1}" type="pres">
      <dgm:prSet presAssocID="{C9AFFDB8-4602-BB4B-AA57-B839EE38EF18}" presName="fulcrum" presStyleLbl="alignAccFollowNode1" presStyleIdx="2" presStyleCnt="4"/>
      <dgm:spPr>
        <a:solidFill>
          <a:srgbClr val="800000"/>
        </a:solidFill>
      </dgm:spPr>
    </dgm:pt>
    <dgm:pt modelId="{D09AD500-87AD-3C44-B354-52A7A672837C}" type="pres">
      <dgm:prSet presAssocID="{C9AFFDB8-4602-BB4B-AA57-B839EE38EF18}" presName="balance_00" presStyleLbl="alignAccFollowNode1" presStyleIdx="3" presStyleCnt="4" custAng="612926">
        <dgm:presLayoutVars>
          <dgm:bulletEnabled val="1"/>
        </dgm:presLayoutVars>
      </dgm:prSet>
      <dgm:spPr/>
    </dgm:pt>
  </dgm:ptLst>
  <dgm:cxnLst>
    <dgm:cxn modelId="{4CE6E58B-4472-4A94-BDBB-CB6BD15125A3}" type="presOf" srcId="{C9AFFDB8-4602-BB4B-AA57-B839EE38EF18}" destId="{EEAC3E3E-17F5-A849-90FD-FFA0D6407C1E}" srcOrd="0" destOrd="0" presId="urn:microsoft.com/office/officeart/2005/8/layout/balance1"/>
    <dgm:cxn modelId="{F390DD69-FC08-4DA3-B183-7365FC0D9FA1}" type="presOf" srcId="{F0688C2D-F09E-F746-87B0-35939064E668}" destId="{6CF4115A-AE74-B14A-BB71-66811705C467}" srcOrd="0" destOrd="0" presId="urn:microsoft.com/office/officeart/2005/8/layout/balance1"/>
    <dgm:cxn modelId="{E456B2C5-36FE-934A-9590-921688F006CC}" srcId="{C9AFFDB8-4602-BB4B-AA57-B839EE38EF18}" destId="{F3F63EAF-5372-7D42-9A66-92AECAA835B4}" srcOrd="0" destOrd="0" parTransId="{79876CFC-BD6B-4D45-AC26-F3B863A06B4D}" sibTransId="{66788C07-F08B-6A47-8E0E-96920F289610}"/>
    <dgm:cxn modelId="{474F1648-DA6E-444E-A56A-FECFF19F8581}" type="presOf" srcId="{F3F63EAF-5372-7D42-9A66-92AECAA835B4}" destId="{2B7CB8F3-6139-F14F-A49F-C307F7BFFCD2}" srcOrd="0" destOrd="0" presId="urn:microsoft.com/office/officeart/2005/8/layout/balance1"/>
    <dgm:cxn modelId="{B9F52719-83B3-7045-B966-8B5D08B1E847}" srcId="{C9AFFDB8-4602-BB4B-AA57-B839EE38EF18}" destId="{F0688C2D-F09E-F746-87B0-35939064E668}" srcOrd="1" destOrd="0" parTransId="{18C585EC-CEC3-1A40-A111-CCD7C7063D8B}" sibTransId="{657D17E0-A1F5-7346-9E71-D7A439FA27D0}"/>
    <dgm:cxn modelId="{B08051BB-6C12-49CB-B54E-9711D9228A9D}" type="presParOf" srcId="{EEAC3E3E-17F5-A849-90FD-FFA0D6407C1E}" destId="{DFA3F13F-8316-124F-AF69-CAA3AED3CF47}" srcOrd="0" destOrd="0" presId="urn:microsoft.com/office/officeart/2005/8/layout/balance1"/>
    <dgm:cxn modelId="{2D44C331-3555-4A52-BCF0-9716024A9DD8}" type="presParOf" srcId="{EEAC3E3E-17F5-A849-90FD-FFA0D6407C1E}" destId="{E91D14D9-2F8B-844B-AEF2-C31565D39A3E}" srcOrd="1" destOrd="0" presId="urn:microsoft.com/office/officeart/2005/8/layout/balance1"/>
    <dgm:cxn modelId="{889C4112-5FA5-4D97-953F-E02326F4DAB5}" type="presParOf" srcId="{E91D14D9-2F8B-844B-AEF2-C31565D39A3E}" destId="{2B7CB8F3-6139-F14F-A49F-C307F7BFFCD2}" srcOrd="0" destOrd="0" presId="urn:microsoft.com/office/officeart/2005/8/layout/balance1"/>
    <dgm:cxn modelId="{A7300F59-1EEA-4CFB-8235-0F5DE1436A0A}" type="presParOf" srcId="{E91D14D9-2F8B-844B-AEF2-C31565D39A3E}" destId="{6CF4115A-AE74-B14A-BB71-66811705C467}" srcOrd="1" destOrd="0" presId="urn:microsoft.com/office/officeart/2005/8/layout/balance1"/>
    <dgm:cxn modelId="{CC1B554F-CEE4-4701-A4CC-E6004B16BB1F}" type="presParOf" srcId="{EEAC3E3E-17F5-A849-90FD-FFA0D6407C1E}" destId="{0C3B8F37-9C94-4D44-9A24-5388D9F2ECC1}" srcOrd="2" destOrd="0" presId="urn:microsoft.com/office/officeart/2005/8/layout/balance1"/>
    <dgm:cxn modelId="{93817AED-9002-476D-B8F9-408EDDB7C2F1}" type="presParOf" srcId="{0C3B8F37-9C94-4D44-9A24-5388D9F2ECC1}" destId="{55CB1ED5-920D-154D-8D27-F98EEC9D5733}" srcOrd="0" destOrd="0" presId="urn:microsoft.com/office/officeart/2005/8/layout/balance1"/>
    <dgm:cxn modelId="{A86C0DB8-DDE3-40CF-B6A9-3A09FF9C60AB}" type="presParOf" srcId="{0C3B8F37-9C94-4D44-9A24-5388D9F2ECC1}" destId="{190D15D8-DD41-674F-8E03-F483CEF3A0D1}" srcOrd="1" destOrd="0" presId="urn:microsoft.com/office/officeart/2005/8/layout/balance1"/>
    <dgm:cxn modelId="{346E1DEE-E7A7-4F37-B940-227EA3298F71}" type="presParOf" srcId="{0C3B8F37-9C94-4D44-9A24-5388D9F2ECC1}" destId="{D09AD500-87AD-3C44-B354-52A7A672837C}" srcOrd="2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205467AB-A2B2-43B6-9C65-29964361260A}" type="datetime1">
              <a:rPr lang="en-US" altLang="en-US"/>
              <a:pPr>
                <a:defRPr/>
              </a:pPr>
              <a:t>4/29/2020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1D3EF275-B4B2-4383-99ED-29E08DF0C5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6602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6554FC50-21F2-48D8-88E4-A2A150459B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04657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AU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Natural Capital: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World’s stocks of natural assets, including its geology, soil, air, water and all living things. </a:t>
            </a:r>
          </a:p>
          <a:p>
            <a:pPr lvl="1" eaLnBrk="1" hangingPunct="1">
              <a:spcAft>
                <a:spcPts val="12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For human society to survive over time it must operate sustainably, </a:t>
            </a:r>
            <a:r>
              <a:rPr lang="en-AU" altLang="en-US" dirty="0" smtClean="0"/>
              <a:t>so that natural resources are preserved for future generations.</a:t>
            </a:r>
            <a:r>
              <a:rPr lang="en-US" altLang="en-US" dirty="0" smtClean="0"/>
              <a:t> </a:t>
            </a:r>
          </a:p>
          <a:p>
            <a:pPr lvl="1" eaLnBrk="1" hangingPunct="1">
              <a:spcAft>
                <a:spcPts val="12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1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ts val="1240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1800" dirty="0" smtClean="0">
                <a:solidFill>
                  <a:srgbClr val="40566A"/>
                </a:solidFill>
                <a:latin typeface="Calibri" panose="020F0502020204030204" pitchFamily="34" charset="0"/>
              </a:rPr>
              <a:t>Preserving our common ecosystem is an urgent imperative for governments, business, and society. </a:t>
            </a:r>
          </a:p>
          <a:p>
            <a:pPr lvl="0" eaLnBrk="1" hangingPunct="1">
              <a:spcAft>
                <a:spcPts val="12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1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470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1. Climate Change: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Changes in the Earth’</a:t>
            </a:r>
            <a:r>
              <a:rPr lang="en-US" altLang="ja-JP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 climate caused by increasing concentrations of carbon dioxide and other pollutants produced by human activity. </a:t>
            </a:r>
          </a:p>
          <a:p>
            <a:pPr marL="342900" lvl="1" indent="0" eaLnBrk="1" hangingPunct="1">
              <a:buNone/>
            </a:pPr>
            <a:r>
              <a:rPr lang="en-US" altLang="en-US" dirty="0" smtClean="0"/>
              <a:t>Causes include: 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Burning of fossil fuels.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Increased emissions of nitrous oxides.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Black carbon.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Deforestation.</a:t>
            </a:r>
          </a:p>
          <a:p>
            <a:pPr lvl="2" eaLnBrk="1" hangingPunct="1">
              <a:spcAft>
                <a:spcPts val="2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Beef production.</a:t>
            </a: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sz="20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Convention on Climate Change is an international treaty that limits emissions of greenhouse gases, such as carbon dioxide.</a:t>
            </a:r>
          </a:p>
          <a:p>
            <a:pPr marL="0" indent="0" eaLnBrk="1" hangingPunct="1">
              <a:buNone/>
            </a:pPr>
            <a:endParaRPr lang="en-US" altLang="en-US" sz="20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2000" b="1" dirty="0" smtClean="0">
                <a:ea typeface="MS PGothic" charset="-128"/>
              </a:rPr>
              <a:t>2. Ozone Depletion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0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Ozone:</a:t>
            </a:r>
            <a:r>
              <a:rPr lang="en-US" altLang="en-US" sz="20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bluish gas, composed of three bonded oxygen atoms, that floats in a thin layer in the stratosphere between 9 and 28 miles above the planet.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0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Causes: chlorofluorocarbons (CFCs), manufactured chemicals formerly widely used as refrigerants, insulation, solvents, and propellants in spray cans.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0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 1987, world leaders negotiated the Montreal Protocol, agreeing to cut CFC production.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20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000" b="1" dirty="0" smtClean="0">
                <a:ea typeface="MS PGothic" charset="-128"/>
              </a:rPr>
              <a:t>3. Resource Scarcity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Fresh Water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Only about one-tenth of 1 percent of the Earth’s water is in lakes, rivers, and accessible underground supplies, and thus available for human use.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Fresh water is renewable.</a:t>
            </a:r>
          </a:p>
          <a:p>
            <a:pPr lvl="1" eaLnBrk="1" hangingPunct="1">
              <a:spcAft>
                <a:spcPts val="25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By the early 2010s, water shortages had already caused the decline of local economies and in some cases had contributed to regional conflicts.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Arable Land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World’s arable land is threatened with decline from soil erosion, loss of nutrients, water scarcity, salinization, and poor drainage.</a:t>
            </a:r>
          </a:p>
          <a:p>
            <a:pPr marL="502920" lvl="1" indent="-228600" eaLnBrk="1" hangingPunct="1">
              <a:buNone/>
            </a:pPr>
            <a:r>
              <a:rPr lang="en-US" alt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altLang="en-US" dirty="0" smtClean="0"/>
              <a:t>Example: Loss of arable land can lead to migration and civil unrest</a:t>
            </a:r>
            <a:r>
              <a:rPr lang="en-US" altLang="en-US" dirty="0" smtClean="0">
                <a:sym typeface="Wingdings" panose="05000000000000000000" pitchFamily="2" charset="2"/>
              </a:rPr>
              <a:t>.</a:t>
            </a:r>
          </a:p>
          <a:p>
            <a:pPr marL="502920" lvl="1" indent="-228600" eaLnBrk="1" hangingPunct="1">
              <a:buNone/>
            </a:pPr>
            <a:endParaRPr lang="en-US" altLang="en-US" dirty="0" smtClean="0">
              <a:sym typeface="Wingdings" panose="05000000000000000000" pitchFamily="2" charset="2"/>
            </a:endParaRPr>
          </a:p>
          <a:p>
            <a:pPr marL="45720" lvl="0" indent="-228600" eaLnBrk="1" hangingPunct="1">
              <a:buNone/>
            </a:pPr>
            <a:r>
              <a:rPr lang="en-US" altLang="en-US" b="1" dirty="0" smtClean="0">
                <a:ea typeface="MS PGothic" charset="-128"/>
              </a:rPr>
              <a:t>4. Decline of Biodiversity</a:t>
            </a:r>
          </a:p>
          <a:p>
            <a:pPr marL="45720" lvl="0" indent="-228600" eaLnBrk="1" hangingPunct="1">
              <a:buNone/>
            </a:pPr>
            <a:endParaRPr lang="en-US" altLang="en-US" dirty="0" smtClean="0">
              <a:ea typeface="MS PGothic" charset="-128"/>
            </a:endParaRP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Biodiversity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: the number and variety of species and the range of their genetic makeup. 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Scientists estimate that species extinction is occurring at 100 to 1,000 times the normal, background rate due to pollution and habitat destruction.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Genetic diversity is vital to each species’ ability to adapt and survive and has many benefits for human society as well. 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 leading cause: Destruction of rain forests, particularly in the tropics.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reasons for destruction of rain forests include commercial logging, cattle ranching, and conversion of forest to plantations to produce cash crops. </a:t>
            </a:r>
          </a:p>
          <a:p>
            <a:pPr marL="45720" lvl="0" indent="-228600" eaLnBrk="1" hangingPunct="1">
              <a:buNone/>
            </a:pPr>
            <a:endParaRPr lang="en-US" altLang="en-US" dirty="0" smtClean="0"/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2000" dirty="0" smtClean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20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sz="20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509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120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Life cycle analysis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Involves collecting information on the lifelong environmental impact of a product, from extraction of raw material to manufacturing to its distribution, use, and ultimate disposal.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Industrial ecology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Refers to designing factories and distribution systems as if they were self-contained ecosystems.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Extended product responsibility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Occurs when companies take continuing responsibility for the environmental impact of the products and services, even after they are sold.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Carbon neutrality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An organization or individual produces net zero emission of greenhouse gases; this is usually accomplished by a combination of energy efficiencies and carbon offsets.</a:t>
            </a:r>
          </a:p>
          <a:p>
            <a:pPr marL="0" indent="0" eaLnBrk="1" hangingPunct="1">
              <a:spcBef>
                <a:spcPts val="1200"/>
              </a:spcBef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Technology cooperation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Sustainable development through long-term partnerships between companies in developed and developing countries to transfer environmental technologies.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2941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Carbon neutrality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An organization or individual produces net zero emission of greenhouse gases; this is usually accomplished by a combination of energy efficiencies and carbon offsets.</a:t>
            </a:r>
          </a:p>
          <a:p>
            <a:pPr marL="0" indent="0" eaLnBrk="1" hangingPunct="1">
              <a:spcBef>
                <a:spcPts val="1200"/>
              </a:spcBef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Technology cooperation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Sustainable development through long-term partnerships between companies in developed and developing countries to transfer environmental technologies.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9106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Some of the leading universal codes include the following:</a:t>
            </a:r>
          </a:p>
          <a:p>
            <a:pPr marL="0" indent="0" eaLnBrk="1" hangingPunct="1">
              <a:buNone/>
            </a:pPr>
            <a:endParaRPr lang="en-US" altLang="en-US" sz="1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 smtClean="0"/>
              <a:t>Business Charter for Sustainable Development </a:t>
            </a:r>
            <a:r>
              <a:rPr lang="en-US" altLang="en-US" dirty="0" smtClean="0"/>
              <a:t>– developed by the International Chamber of Commerce.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 smtClean="0"/>
              <a:t>CERES Principles </a:t>
            </a:r>
            <a:r>
              <a:rPr lang="en-US" altLang="en-US" dirty="0" smtClean="0"/>
              <a:t>– developed by the Coalition for Environmentally Responsible Economies.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 smtClean="0"/>
              <a:t>ISO 14000 </a:t>
            </a:r>
            <a:r>
              <a:rPr lang="en-US" altLang="en-US" dirty="0" smtClean="0"/>
              <a:t>– a series of voluntary standards developed by the ISO, an international group based in Switzerland.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 smtClean="0"/>
              <a:t>The Greenhouse Gas Protocol </a:t>
            </a:r>
            <a:r>
              <a:rPr lang="en-US" altLang="en-US" dirty="0" smtClean="0"/>
              <a:t>– to help businesses measure and manage their greenhouse gas emissions.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Many executives are championing the idea that corporations have moral obligations to future generations.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2252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526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Sustainable Development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Development that </a:t>
            </a:r>
            <a:r>
              <a:rPr lang="ja-JP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“</a:t>
            </a:r>
            <a:r>
              <a:rPr lang="en-US" altLang="ja-JP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meets the needs of the present without compromising the ability of future generations to meet their own needs.</a:t>
            </a:r>
            <a:r>
              <a:rPr lang="ja-JP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”</a:t>
            </a:r>
            <a:endParaRPr lang="en-US" altLang="ja-JP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Sustainable development requires that human society use natural resources at a rate that can be continued over an indefinite period.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Sustainable development is about fairness. The benefits and burdens of the use of natural resources must be distributed equitably: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Between developed and developing countries.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Between present and future generations.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Threats to the Earth’s Ecosystem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Humanity has entered a new era, called the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Anthropocene</a:t>
            </a:r>
            <a:r>
              <a:rPr lang="en-US" altLang="en-US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,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 which human activity has become the dominant influence on climate and the environment. 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Businesses now face: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Limited supplies of critical resources.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Unpredictable weather changes.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Increased political risk.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But business also have great opportunities: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Established firms and innovative entrepreneurs who can figure out how to address environmental challenges can both help society and enjoy great commercial success. 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3040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 smtClean="0">
                <a:ea typeface="MS PGothic" charset="-128"/>
              </a:rPr>
              <a:t>Population Explosion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 major driver of environmental degradation is the exponential growth of the world’s population.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Many more people would be added during the second 50 years than during the first, even though the rate of growth would stay the same.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ea typeface="MS PGothic" charset="-128"/>
              </a:rPr>
              <a:t>Economic Development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Another source of pressure on the Earth’s resource base is the rapid industrialization of many countries. </a:t>
            </a:r>
          </a:p>
          <a:p>
            <a:pPr marL="342900" lvl="1" indent="0" eaLnBrk="1" hangingPunct="1">
              <a:buNone/>
            </a:pPr>
            <a:r>
              <a:rPr lang="en-US" altLang="en-US" b="1" dirty="0" smtClean="0"/>
              <a:t>Advantages</a:t>
            </a:r>
            <a:r>
              <a:rPr lang="en-US" altLang="en-US" dirty="0" smtClean="0"/>
              <a:t>: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Reducing poverty and slowing population growth.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Development is often accompanied by rising incomes.</a:t>
            </a:r>
          </a:p>
          <a:p>
            <a:pPr marL="342900" lvl="1" indent="0" eaLnBrk="1" hangingPunct="1">
              <a:buNone/>
            </a:pPr>
            <a:endParaRPr lang="en-US" altLang="en-US" sz="1600" dirty="0" smtClean="0"/>
          </a:p>
          <a:p>
            <a:pPr marL="342900" lvl="1" indent="0" eaLnBrk="1" hangingPunct="1">
              <a:buNone/>
            </a:pPr>
            <a:r>
              <a:rPr lang="en-US" altLang="en-US" b="1" dirty="0" smtClean="0"/>
              <a:t>Disadvantages</a:t>
            </a:r>
            <a:r>
              <a:rPr lang="en-US" altLang="en-US" dirty="0" smtClean="0"/>
              <a:t>: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Economic development has also contributed to the growing ecological crisis.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Rising incomes bring higher rates of consumption and waste.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In many instances, environmental regulations have lagged the pace of development.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8756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5232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/>
              <a:t>The Earth’</a:t>
            </a:r>
            <a:r>
              <a:rPr lang="en-US" altLang="ja-JP" b="1" dirty="0" smtClean="0"/>
              <a:t>s Carrying Capacity</a:t>
            </a: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Earth’</a:t>
            </a:r>
            <a:r>
              <a:rPr lang="en-US" altLang="ja-JP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 resource base is essentially finite, or bounded.</a:t>
            </a:r>
            <a:endParaRPr lang="en-US" altLang="en-US" sz="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If human societies use up resources faster than they can be replenished, and create waste faster than it can be dispersed, environmental devastation will be the inevitable result.</a:t>
            </a:r>
            <a:endParaRPr lang="en-US" altLang="en-US" sz="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Human society is already overshooting the carrying capacity of the Earth’s ecosystem.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ea typeface="MS PGothic" charset="-128"/>
              </a:rPr>
              <a:t>Ecological Footprint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 method to measure the Earth’</a:t>
            </a:r>
            <a:r>
              <a:rPr lang="en-US" altLang="ja-JP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 carrying capacity and how far human society has overshot it.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It refers to the amount of land and water a human population needs to produce the resources it consumes and to absorb its wastes, given prevailing technology.</a:t>
            </a:r>
          </a:p>
          <a:p>
            <a:pPr marL="566737" lvl="1" indent="-28575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Society is now using resources and producing waste at greater than one and a half times what the ecosystem can sustainably support.</a:t>
            </a:r>
            <a:endParaRPr lang="en-US" altLang="en-US" dirty="0" smtClean="0"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069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Technological innovation: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Develop new technologies to produce energy, food, and other necessities of human life more efficiently and with less waste.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Changing patters of consumption: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Individuals and organizations concerned about environmental impact could decide to consume less or choose less harmful products and services.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ja-JP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“</a:t>
            </a:r>
            <a:r>
              <a:rPr lang="en-US" altLang="ja-JP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Getting the prices right</a:t>
            </a:r>
            <a:r>
              <a:rPr lang="ja-JP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”</a:t>
            </a:r>
            <a:r>
              <a:rPr lang="en-US" altLang="ja-JP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: </a:t>
            </a:r>
            <a:r>
              <a:rPr lang="en-US" altLang="ja-JP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Some economists have called for public policies that impose taxes on environmentally harmful products or activities.</a:t>
            </a: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8873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Global</a:t>
            </a:r>
            <a:r>
              <a:rPr lang="en-US" b="1" baseline="0" dirty="0" smtClean="0"/>
              <a:t> Environmental Issues</a:t>
            </a:r>
          </a:p>
          <a:p>
            <a:pPr marL="0" indent="0" eaLnBrk="1" hangingPunct="1"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Commons: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 shared resource, such as land, air, or water that a group of people use collectively.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i="1" dirty="0" smtClean="0"/>
              <a:t>Paradox of the commons</a:t>
            </a:r>
            <a:r>
              <a:rPr lang="en-US" altLang="en-US" dirty="0" smtClean="0"/>
              <a:t>: if all individuals attempt to maximize their own private advantage in the short term, the commons may be destroyed, and all users, present and future, lose. </a:t>
            </a:r>
          </a:p>
          <a:p>
            <a:pPr lvl="1" eaLnBrk="1" hangingPunct="1">
              <a:spcAft>
                <a:spcPts val="2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only solution is restraint, either voluntary or through mutual agreement.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Tragedy of the commons: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freedom in a commons brings ruin to all.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000" dirty="0" smtClean="0">
                <a:latin typeface="Calibri" panose="020F0502020204030204" pitchFamily="34" charset="0"/>
                <a:ea typeface="MS PGothic" panose="020B0600070205080204" pitchFamily="34" charset="-128"/>
                <a:sym typeface="Wingdings" panose="05000000000000000000" pitchFamily="2" charset="2"/>
              </a:rPr>
              <a:t>	</a:t>
            </a:r>
            <a:r>
              <a:rPr lang="en-US" altLang="en-US" sz="2000" dirty="0" smtClean="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Wingdings" panose="05000000000000000000" pitchFamily="2" charset="2"/>
              </a:rPr>
              <a:t></a:t>
            </a:r>
            <a:r>
              <a:rPr lang="en-US" altLang="en-US" sz="2000" dirty="0" smtClean="0">
                <a:latin typeface="Calibri" panose="020F0502020204030204" pitchFamily="34" charset="0"/>
                <a:ea typeface="MS PGothic" panose="020B0600070205080204" pitchFamily="34" charset="-128"/>
                <a:sym typeface="Wingdings" panose="05000000000000000000" pitchFamily="2" charset="2"/>
              </a:rPr>
              <a:t> Example: Fishing grounds.</a:t>
            </a:r>
            <a:endParaRPr lang="en-US" altLang="en-US" sz="20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212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4FC50-21F2-48D8-88E4-A2A150459B3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7491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9</a:t>
            </a:r>
          </a:p>
        </p:txBody>
      </p:sp>
    </p:spTree>
    <p:extLst>
      <p:ext uri="{BB962C8B-B14F-4D97-AF65-F5344CB8AC3E}">
        <p14:creationId xmlns:p14="http://schemas.microsoft.com/office/powerpoint/2010/main" val="1531053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3B96EE34-C84F-4775-94F4-6939508CA1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9</a:t>
            </a:r>
          </a:p>
        </p:txBody>
      </p:sp>
    </p:spTree>
    <p:extLst>
      <p:ext uri="{BB962C8B-B14F-4D97-AF65-F5344CB8AC3E}">
        <p14:creationId xmlns:p14="http://schemas.microsoft.com/office/powerpoint/2010/main" val="165211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941342124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0" b="194"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3667168810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635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7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7-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544350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635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7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7-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5562600"/>
            <a:ext cx="2286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91200" y="5562600"/>
            <a:ext cx="22098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365702994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635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7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7-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2743200" y="5562600"/>
            <a:ext cx="2286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91200" y="5562600"/>
            <a:ext cx="22098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1" name="Rectangle 10" descr="Null "/>
          <p:cNvSpPr/>
          <p:nvPr userDrawn="1"/>
        </p:nvSpPr>
        <p:spPr>
          <a:xfrm>
            <a:off x="5105400" y="1828800"/>
            <a:ext cx="3733800" cy="1981200"/>
          </a:xfrm>
          <a:prstGeom prst="rect">
            <a:avLst/>
          </a:prstGeom>
          <a:ln w="28575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9" name="Diagram 8" descr="This image is that of a scale. The platform of the scale is depicted by a thick horizontal line. The base of the scale is represented by a triangle. There are two rectangular boxes with content placed on this scale. &#10;The box on the left is labeled benefits. The box on the right is labeled costs. &#10;The scale tips over to the right, indicating that the costs outweigh the benefits.  &#10;" title="The Effects of Regulation"/>
          <p:cNvGraphicFramePr/>
          <p:nvPr userDrawn="1">
            <p:extLst/>
          </p:nvPr>
        </p:nvGraphicFramePr>
        <p:xfrm>
          <a:off x="4544977" y="124928"/>
          <a:ext cx="4599023" cy="363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5974303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635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7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9-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5257800" y="5638800"/>
            <a:ext cx="2362200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600200" y="5638800"/>
            <a:ext cx="304800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080085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1736388313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4077035251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333520781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9890"/>
            <a:ext cx="9144000" cy="68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9</a:t>
            </a:r>
          </a:p>
        </p:txBody>
      </p:sp>
    </p:spTree>
    <p:extLst>
      <p:ext uri="{BB962C8B-B14F-4D97-AF65-F5344CB8AC3E}">
        <p14:creationId xmlns:p14="http://schemas.microsoft.com/office/powerpoint/2010/main" val="2679689894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7236FB6B-EBD3-4395-B2DF-62897B79A7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9pPr>
          </a:lstStyle>
          <a:p>
            <a:pPr algn="ctr"/>
            <a:r>
              <a:rPr lang="en-GB"/>
              <a:t>Chapter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3036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DB52AB15-E51C-43D2-A418-536F5D2C4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9pPr>
          </a:lstStyle>
          <a:p>
            <a:pPr algn="ctr"/>
            <a:r>
              <a:rPr lang="en-GB"/>
              <a:t>Chapter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2668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FBD34F78-9BE0-491E-8094-B72DB3F039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32478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60960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algn="ctr"/>
            <a:r>
              <a:rPr lang="en-GB" dirty="0"/>
              <a:t>Chapter 9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534174" y="6550093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000" dirty="0">
                <a:latin typeface="Times New Roman" panose="02020603050405020304" pitchFamily="18" charset="0"/>
              </a:rPr>
              <a:t>9-</a:t>
            </a:r>
            <a:fld id="{86856E3F-3152-4347-A854-555AE6094FB8}" type="slidenum">
              <a:rPr lang="en-US" altLang="en-US" sz="1000" smtClean="0">
                <a:latin typeface="Times New Roman" panose="02020603050405020304" pitchFamily="18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en-US" sz="1000" dirty="0">
              <a:latin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1676400" y="3581400"/>
            <a:ext cx="4419600" cy="167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163279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9</a:t>
            </a:r>
          </a:p>
        </p:txBody>
      </p:sp>
    </p:spTree>
    <p:extLst>
      <p:ext uri="{BB962C8B-B14F-4D97-AF65-F5344CB8AC3E}">
        <p14:creationId xmlns:p14="http://schemas.microsoft.com/office/powerpoint/2010/main" val="1708547105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9</a:t>
            </a:r>
          </a:p>
        </p:txBody>
      </p:sp>
    </p:spTree>
    <p:extLst>
      <p:ext uri="{BB962C8B-B14F-4D97-AF65-F5344CB8AC3E}">
        <p14:creationId xmlns:p14="http://schemas.microsoft.com/office/powerpoint/2010/main" val="1331007168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9</a:t>
            </a:r>
          </a:p>
        </p:txBody>
      </p:sp>
    </p:spTree>
    <p:extLst>
      <p:ext uri="{BB962C8B-B14F-4D97-AF65-F5344CB8AC3E}">
        <p14:creationId xmlns:p14="http://schemas.microsoft.com/office/powerpoint/2010/main" val="611286045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AF4DB5B9-FC7D-4C3D-AA96-9A2449D567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9pPr>
          </a:lstStyle>
          <a:p>
            <a:pPr algn="ctr"/>
            <a:r>
              <a:rPr lang="en-GB"/>
              <a:t>Chapter 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975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19BD79E4-1221-439E-8E48-A5872E26AF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9pPr>
          </a:lstStyle>
          <a:p>
            <a:pPr algn="ctr"/>
            <a:r>
              <a:rPr lang="en-GB"/>
              <a:t>Chapter 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177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2147888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r>
              <a:rPr lang="en-US" altLang="en-US"/>
              <a:t>© 2014 The McGraw-Hill Companies, Inc. All rights reserved.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r>
              <a:rPr lang="en-US" altLang="en-US"/>
              <a:t>10 - </a:t>
            </a:r>
            <a:fld id="{23AE2C57-E9C5-4958-925B-4CAF21EC6C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9pPr>
          </a:lstStyle>
          <a:p>
            <a:pPr algn="ctr"/>
            <a:r>
              <a:rPr lang="en-GB"/>
              <a:t>Chapter 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31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©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2020 </a:t>
            </a: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5" r:id="rId1"/>
    <p:sldLayoutId id="2147484626" r:id="rId2"/>
    <p:sldLayoutId id="2147484627" r:id="rId3"/>
    <p:sldLayoutId id="2147484628" r:id="rId4"/>
    <p:sldLayoutId id="2147484629" r:id="rId5"/>
    <p:sldLayoutId id="2147484630" r:id="rId6"/>
    <p:sldLayoutId id="2147484631" r:id="rId7"/>
    <p:sldLayoutId id="2147484632" r:id="rId8"/>
    <p:sldLayoutId id="2147484633" r:id="rId9"/>
    <p:sldLayoutId id="2147484634" r:id="rId10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©20XX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00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6" r:id="rId1"/>
    <p:sldLayoutId id="2147484637" r:id="rId2"/>
    <p:sldLayoutId id="2147484638" r:id="rId3"/>
    <p:sldLayoutId id="2147484639" r:id="rId4"/>
    <p:sldLayoutId id="2147484640" r:id="rId5"/>
    <p:sldLayoutId id="2147484641" r:id="rId6"/>
    <p:sldLayoutId id="2147484642" r:id="rId7"/>
    <p:sldLayoutId id="2147484643" r:id="rId8"/>
    <p:sldLayoutId id="2147484644" r:id="rId9"/>
    <p:sldLayoutId id="2147484645" r:id="rId10"/>
    <p:sldLayoutId id="2147484646" r:id="rId11"/>
    <p:sldLayoutId id="2147484647" r:id="rId12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954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9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>
              <a:buFont typeface="Arial" charset="0"/>
              <a:buNone/>
              <a:defRPr/>
            </a:pP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charset="-128"/>
              </a:rPr>
              <a:t>Sustainable Development and Global Business</a:t>
            </a:r>
          </a:p>
        </p:txBody>
      </p:sp>
      <p:pic>
        <p:nvPicPr>
          <p:cNvPr id="14340" name="Picture 2" descr="Null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3733800"/>
            <a:ext cx="338455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6537324"/>
            <a:ext cx="9144000" cy="320675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altLang="en-US" sz="900" dirty="0" smtClean="0">
                <a:solidFill>
                  <a:srgbClr val="125F9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2020 </a:t>
            </a:r>
            <a:r>
              <a:rPr lang="en-US" altLang="en-US" sz="900" dirty="0">
                <a:solidFill>
                  <a:srgbClr val="125F9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47914" y="471714"/>
            <a:ext cx="8229600" cy="477837"/>
          </a:xfrm>
        </p:spPr>
        <p:txBody>
          <a:bodyPr/>
          <a:lstStyle/>
          <a:p>
            <a:pPr algn="ctr"/>
            <a:r>
              <a:rPr lang="en-US" altLang="en-US" dirty="0"/>
              <a:t>Global Warming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2"/>
          </p:nvPr>
        </p:nvSpPr>
        <p:spPr>
          <a:xfrm>
            <a:off x="7180944" y="1143000"/>
            <a:ext cx="1416910" cy="304800"/>
          </a:xfrm>
        </p:spPr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  <a:latin typeface="+mj-lt"/>
              </a:rPr>
              <a:t>Figure 9.3</a:t>
            </a:r>
            <a:endParaRPr lang="en-US" dirty="0">
              <a:latin typeface="+mj-lt"/>
            </a:endParaRPr>
          </a:p>
        </p:txBody>
      </p:sp>
      <p:pic>
        <p:nvPicPr>
          <p:cNvPr id="30725" name="Picture 1" descr="This image depicts the process of global warming." title="Global Warm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2"/>
          <a:stretch/>
        </p:blipFill>
        <p:spPr bwMode="auto">
          <a:xfrm>
            <a:off x="1289050" y="1371601"/>
            <a:ext cx="5889625" cy="487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1562099" y="1119414"/>
            <a:ext cx="5944325" cy="304800"/>
          </a:xfrm>
        </p:spPr>
        <p:txBody>
          <a:bodyPr/>
          <a:lstStyle/>
          <a:p>
            <a:r>
              <a:rPr lang="en-GB" dirty="0"/>
              <a:t>Copyright © McGraw-Hill Education. Permission required for reproduction or display. 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2400300" y="0"/>
            <a:ext cx="4343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Five Global Problems</a:t>
            </a:r>
            <a:r>
              <a:rPr lang="en-US" alt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2438400" y="1752600"/>
            <a:ext cx="7162800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buAutoNum type="arabicPeriod"/>
            </a:pPr>
            <a:r>
              <a:rPr lang="en-US" alt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Climate Change</a:t>
            </a:r>
          </a:p>
          <a:p>
            <a:pPr marL="457200" indent="-457200" eaLnBrk="1" hangingPunct="1">
              <a:buAutoNum type="arabicPeriod"/>
            </a:pPr>
            <a:endParaRPr lang="en-US" altLang="en-US" sz="3200" dirty="0" smtClean="0">
              <a:ea typeface="MS PGothic" charset="-128"/>
            </a:endParaRPr>
          </a:p>
          <a:p>
            <a:pPr marL="457200" indent="-457200" eaLnBrk="1" hangingPunct="1">
              <a:buAutoNum type="arabicPeriod"/>
            </a:pPr>
            <a:r>
              <a:rPr lang="en-US" altLang="en-US" sz="3200" dirty="0" smtClean="0">
                <a:ea typeface="MS PGothic" charset="-128"/>
              </a:rPr>
              <a:t>Ozone </a:t>
            </a:r>
            <a:r>
              <a:rPr lang="en-US" altLang="en-US" sz="3200" dirty="0">
                <a:ea typeface="MS PGothic" charset="-128"/>
              </a:rPr>
              <a:t>Depletion</a:t>
            </a:r>
            <a:r>
              <a:rPr lang="en-US" alt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indent="-457200" eaLnBrk="1" hangingPunct="1">
              <a:buAutoNum type="arabicPeriod"/>
            </a:pPr>
            <a:endParaRPr lang="en-US" altLang="en-US" sz="3200" dirty="0" smtClean="0">
              <a:ea typeface="MS PGothic" charset="-128"/>
            </a:endParaRPr>
          </a:p>
          <a:p>
            <a:pPr marL="457200" indent="-457200" eaLnBrk="1" hangingPunct="1">
              <a:buAutoNum type="arabicPeriod"/>
            </a:pPr>
            <a:r>
              <a:rPr lang="en-US" altLang="en-US" sz="3200" dirty="0" smtClean="0">
                <a:ea typeface="MS PGothic" charset="-128"/>
              </a:rPr>
              <a:t>Resource Scarcity</a:t>
            </a:r>
          </a:p>
          <a:p>
            <a:pPr marL="457200" indent="-457200" eaLnBrk="1" hangingPunct="1">
              <a:buAutoNum type="arabicPeriod"/>
            </a:pPr>
            <a:endParaRPr lang="en-US" altLang="en-US" sz="3200" dirty="0" smtClean="0">
              <a:ea typeface="MS PGothic" charset="-128"/>
            </a:endParaRPr>
          </a:p>
          <a:p>
            <a:pPr marL="457200" indent="-457200" eaLnBrk="1" hangingPunct="1">
              <a:buAutoNum type="arabicPeriod"/>
            </a:pPr>
            <a:r>
              <a:rPr lang="en-US" altLang="en-US" sz="3200" dirty="0" smtClean="0">
                <a:ea typeface="MS PGothic" charset="-128"/>
              </a:rPr>
              <a:t>Decline </a:t>
            </a:r>
            <a:r>
              <a:rPr lang="en-US" altLang="en-US" sz="3200" dirty="0">
                <a:ea typeface="MS PGothic" charset="-128"/>
              </a:rPr>
              <a:t>of Biodiversity</a:t>
            </a:r>
            <a:endParaRPr lang="en-US" altLang="en-US" sz="3200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752600"/>
            <a:ext cx="2639568" cy="18342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8200"/>
            <a:ext cx="2035969" cy="144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269" y="4582669"/>
            <a:ext cx="1697397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The Convention on Biological Diversity 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685800" y="1295400"/>
            <a:ext cx="71628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By 2018 it had been ratified by all U.N. members except the United States. </a:t>
            </a: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Commits these countries: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To draw up national strategies for conservation.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To protect ecosystems and individual species.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To take steps to restore degraded areas.</a:t>
            </a: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It also allows countries to share in the profits from sales of products derived from their biological resources.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12" y="4389120"/>
            <a:ext cx="2780988" cy="2087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257300" y="0"/>
            <a:ext cx="6629400" cy="990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Five Global Problems:</a:t>
            </a:r>
            <a:br>
              <a:rPr lang="en-US" altLang="en-US" dirty="0"/>
            </a:br>
            <a:r>
              <a:rPr lang="en-US" altLang="en-US" dirty="0"/>
              <a:t>5. Threats to Marine Ecosystems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219200"/>
            <a:ext cx="5791200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Marine Ecosystems: oceans, salt marshes, lagoons, and tidal zones that border them, as well as diverse communities of life they support.</a:t>
            </a:r>
            <a:endParaRPr lang="en-US" altLang="en-US" sz="9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 eaLnBrk="1" hangingPunct="1">
              <a:spcAft>
                <a:spcPts val="14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Salt water covers 70 percent of the earth</a:t>
            </a:r>
            <a:r>
              <a:rPr lang="ja-JP" altLang="en-US" dirty="0"/>
              <a:t>’</a:t>
            </a:r>
            <a:r>
              <a:rPr lang="en-US" altLang="ja-JP" dirty="0"/>
              <a:t>s surface and supports many species.</a:t>
            </a:r>
            <a:endParaRPr lang="en-US" altLang="en-US" sz="900" dirty="0"/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Key threats to these ecosystems:</a:t>
            </a:r>
            <a:endParaRPr lang="en-US" altLang="en-US" sz="27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Exploitation of fish populations.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Decline of coral reefs.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Coastal development in ecologically fragile areas.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Ocean acidification.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256" y="4495799"/>
            <a:ext cx="2681218" cy="1967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066800" y="23586"/>
            <a:ext cx="7010400" cy="990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Response of the International Business Community</a:t>
            </a:r>
          </a:p>
        </p:txBody>
      </p:sp>
      <p:sp>
        <p:nvSpPr>
          <p:cNvPr id="36866" name="Content Placeholder 5"/>
          <p:cNvSpPr>
            <a:spLocks noGrp="1"/>
          </p:cNvSpPr>
          <p:nvPr>
            <p:ph type="body" sz="quarter" idx="10"/>
          </p:nvPr>
        </p:nvSpPr>
        <p:spPr bwMode="auto">
          <a:xfrm>
            <a:off x="762000" y="1524000"/>
            <a:ext cx="65532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The international business community plays a critical role in addressing the ecological challenges. </a:t>
            </a: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Numerous voluntary initiatives are being undertaken by companies around the world to put the principle of sustainable development into practice.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158" y="4343401"/>
            <a:ext cx="3516923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09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Voluntary Business Initiatives</a:t>
            </a:r>
            <a:r>
              <a:rPr lang="en-US" altLang="en-US" sz="800" dirty="0">
                <a:ea typeface="MS PGothic" charset="-128"/>
              </a:rPr>
              <a:t>1</a:t>
            </a:r>
            <a:r>
              <a:rPr lang="en-US" altLang="en-US" dirty="0">
                <a:ea typeface="MS PGothic" charset="-128"/>
              </a:rPr>
              <a:t> 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219200"/>
            <a:ext cx="6781800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sz="3200" dirty="0">
                <a:latin typeface="Calibri" panose="020F0502020204030204" pitchFamily="34" charset="0"/>
                <a:ea typeface="MS PGothic" panose="020B0600070205080204" pitchFamily="34" charset="-128"/>
              </a:rPr>
              <a:t>Life cycle </a:t>
            </a:r>
            <a:r>
              <a:rPr lang="en-US" altLang="en-US" sz="3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analysis</a:t>
            </a:r>
          </a:p>
          <a:p>
            <a:pPr marL="0" indent="0" eaLnBrk="1" hangingPunct="1">
              <a:buNone/>
            </a:pPr>
            <a:endParaRPr lang="en-US" altLang="en-US" sz="32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3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Industrial ecology</a:t>
            </a:r>
          </a:p>
          <a:p>
            <a:pPr marL="0" indent="0" eaLnBrk="1" hangingPunct="1">
              <a:buNone/>
            </a:pPr>
            <a:endParaRPr lang="en-US" altLang="en-US" sz="32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3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Extended </a:t>
            </a:r>
            <a:r>
              <a:rPr lang="en-US" altLang="en-US" sz="3200" dirty="0">
                <a:latin typeface="Calibri" panose="020F0502020204030204" pitchFamily="34" charset="0"/>
                <a:ea typeface="MS PGothic" panose="020B0600070205080204" pitchFamily="34" charset="-128"/>
              </a:rPr>
              <a:t>product </a:t>
            </a:r>
            <a:r>
              <a:rPr lang="en-US" altLang="en-US" sz="3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responsibility</a:t>
            </a:r>
          </a:p>
          <a:p>
            <a:pPr marL="0" indent="0" eaLnBrk="1" hangingPunct="1">
              <a:buNone/>
            </a:pPr>
            <a:endParaRPr lang="en-US" altLang="en-US" sz="3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3200" dirty="0">
                <a:latin typeface="Calibri" panose="020F0502020204030204" pitchFamily="34" charset="0"/>
                <a:ea typeface="MS PGothic" panose="020B0600070205080204" pitchFamily="34" charset="-128"/>
              </a:rPr>
              <a:t>Carbon </a:t>
            </a:r>
            <a:r>
              <a:rPr lang="en-US" altLang="en-US" sz="3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neutrality</a:t>
            </a:r>
          </a:p>
          <a:p>
            <a:pPr marL="0" indent="0" eaLnBrk="1" hangingPunct="1">
              <a:buNone/>
            </a:pPr>
            <a:endParaRPr lang="en-US" altLang="en-US" sz="3200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1200"/>
              </a:spcBef>
              <a:buNone/>
            </a:pPr>
            <a:r>
              <a:rPr lang="en-US" altLang="en-US" sz="3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Technology </a:t>
            </a:r>
            <a:r>
              <a:rPr lang="en-US" altLang="en-US" sz="3200" dirty="0">
                <a:latin typeface="Calibri" panose="020F0502020204030204" pitchFamily="34" charset="0"/>
                <a:ea typeface="MS PGothic" panose="020B0600070205080204" pitchFamily="34" charset="-128"/>
              </a:rPr>
              <a:t>cooperation </a:t>
            </a: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001" y="4267200"/>
            <a:ext cx="2912799" cy="2144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95300" y="476250"/>
            <a:ext cx="8229600" cy="609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Voluntary Business Initiatives</a:t>
            </a:r>
            <a:r>
              <a:rPr lang="en-US" altLang="en-US" sz="800" dirty="0">
                <a:ea typeface="MS PGothic" charset="-128"/>
              </a:rPr>
              <a:t>2</a:t>
            </a:r>
            <a:endParaRPr lang="en-US" altLang="en-US" dirty="0">
              <a:ea typeface="MS PGothic" charset="-128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609600" y="1219200"/>
            <a:ext cx="60960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endParaRPr lang="en-US" altLang="en-US" sz="3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3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Carbon </a:t>
            </a:r>
            <a:r>
              <a:rPr lang="en-US" altLang="en-US" sz="3200" dirty="0">
                <a:latin typeface="Calibri" panose="020F0502020204030204" pitchFamily="34" charset="0"/>
                <a:ea typeface="MS PGothic" panose="020B0600070205080204" pitchFamily="34" charset="-128"/>
              </a:rPr>
              <a:t>neutrality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3200" dirty="0" smtClean="0"/>
          </a:p>
          <a:p>
            <a:pPr marL="0" indent="0" eaLnBrk="1" hangingPunct="1">
              <a:spcBef>
                <a:spcPts val="1200"/>
              </a:spcBef>
              <a:buNone/>
            </a:pPr>
            <a:r>
              <a:rPr lang="en-US" altLang="en-US" sz="3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Technology </a:t>
            </a:r>
            <a:r>
              <a:rPr lang="en-US" altLang="en-US" sz="3200" dirty="0">
                <a:latin typeface="Calibri" panose="020F0502020204030204" pitchFamily="34" charset="0"/>
                <a:ea typeface="MS PGothic" panose="020B0600070205080204" pitchFamily="34" charset="-128"/>
              </a:rPr>
              <a:t>cooperation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4419600"/>
            <a:ext cx="30861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Codes of Environmental Conduct 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600200"/>
            <a:ext cx="71628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3200" i="1" dirty="0" smtClean="0"/>
              <a:t>Business </a:t>
            </a:r>
            <a:r>
              <a:rPr lang="en-US" altLang="en-US" sz="3200" i="1" dirty="0"/>
              <a:t>Charter for Sustainable Development </a:t>
            </a:r>
            <a:endParaRPr lang="en-US" altLang="en-US" sz="3200" i="1" dirty="0" smtClean="0"/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3200" i="1" dirty="0" smtClean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3200" i="1" dirty="0" smtClean="0"/>
              <a:t>CERES Principles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3200" i="1" dirty="0" smtClean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3200" i="1" dirty="0" smtClean="0"/>
              <a:t>ISO </a:t>
            </a:r>
            <a:r>
              <a:rPr lang="en-US" altLang="en-US" sz="3200" i="1" dirty="0"/>
              <a:t>14000 </a:t>
            </a:r>
            <a:endParaRPr lang="en-US" altLang="en-US" sz="3200" i="1" dirty="0" smtClean="0"/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sz="3200" i="1" dirty="0" smtClean="0"/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3200" i="1" dirty="0" smtClean="0"/>
              <a:t>The </a:t>
            </a:r>
            <a:r>
              <a:rPr lang="en-US" altLang="en-US" sz="3200" i="1" dirty="0"/>
              <a:t>Greenhouse Gas </a:t>
            </a:r>
            <a:r>
              <a:rPr lang="en-US" altLang="en-US" sz="3200" i="1" dirty="0" smtClean="0"/>
              <a:t>Protocol</a:t>
            </a:r>
            <a:endParaRPr lang="en-US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954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9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>
              <a:buFont typeface="Arial" charset="0"/>
              <a:buNone/>
              <a:defRPr/>
            </a:pP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charset="-128"/>
              </a:rPr>
              <a:t>Sustainable Development and Global Business</a:t>
            </a:r>
          </a:p>
        </p:txBody>
      </p:sp>
      <p:pic>
        <p:nvPicPr>
          <p:cNvPr id="14340" name="Picture 2" descr="Null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3733800"/>
            <a:ext cx="338455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0" y="6537324"/>
            <a:ext cx="9144000" cy="320675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altLang="en-US" sz="900" dirty="0" smtClean="0">
                <a:solidFill>
                  <a:srgbClr val="125F9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2020 </a:t>
            </a:r>
            <a:r>
              <a:rPr lang="en-US" altLang="en-US" sz="900" dirty="0">
                <a:solidFill>
                  <a:srgbClr val="125F9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7215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Business and Society in the Natural Environment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914400" y="1946121"/>
            <a:ext cx="5334001" cy="23347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Business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and society operate within constraints of the planet and its resources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.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6389" name="Picture 2" descr="Null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43000"/>
            <a:ext cx="2027238" cy="134646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544" y="4923635"/>
            <a:ext cx="1926913" cy="13464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610695"/>
            <a:ext cx="1932973" cy="1346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228600" y="34472"/>
            <a:ext cx="8686800" cy="1104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/>
              <a:t>Business, Society and the Natural Environment: An Interactive System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7253514" y="1153886"/>
            <a:ext cx="1600200" cy="317500"/>
          </a:xfrm>
        </p:spPr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9.1</a:t>
            </a:r>
          </a:p>
        </p:txBody>
      </p:sp>
      <p:pic>
        <p:nvPicPr>
          <p:cNvPr id="17414" name="Picture 1" descr="This illustration depicts an interactive system among business, society, and the natural environment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8"/>
          <a:stretch/>
        </p:blipFill>
        <p:spPr bwMode="auto">
          <a:xfrm>
            <a:off x="1492250" y="1676400"/>
            <a:ext cx="625475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76186" y="1447800"/>
            <a:ext cx="5943600" cy="193675"/>
          </a:xfrm>
        </p:spPr>
        <p:txBody>
          <a:bodyPr/>
          <a:lstStyle/>
          <a:p>
            <a:r>
              <a:rPr lang="en-GB" dirty="0"/>
              <a:t>Copyright © McGraw-Hill Education. Permission required for reproduction or display. 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9014"/>
            <a:ext cx="8229600" cy="501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dirty="0" smtClean="0"/>
              <a:t>Considerations you will face</a:t>
            </a:r>
            <a:endParaRPr lang="en-US" altLang="en-US" dirty="0"/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33400" y="2372139"/>
            <a:ext cx="6629400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b="1" dirty="0">
                <a:ea typeface="MS PGothic" charset="-128"/>
              </a:rPr>
              <a:t>Sustainable </a:t>
            </a:r>
            <a:r>
              <a:rPr lang="en-US" altLang="en-US" sz="3200" b="1" dirty="0" smtClean="0">
                <a:ea typeface="MS PGothic" charset="-128"/>
              </a:rPr>
              <a:t>Development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3200" b="1" dirty="0" smtClean="0">
              <a:ea typeface="MS PGothic" charset="-128"/>
            </a:endParaRPr>
          </a:p>
          <a:p>
            <a:pPr marL="0" lv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b="1" dirty="0">
                <a:latin typeface="Calibri" panose="020F0502020204030204" pitchFamily="34" charset="0"/>
                <a:ea typeface="MS PGothic" panose="020B0600070205080204" pitchFamily="34" charset="-128"/>
              </a:rPr>
              <a:t>Threats to the Earth’s Ecosystem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8436" name="Picture 1" descr="Nu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71600"/>
            <a:ext cx="1981200" cy="180892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Null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4542409"/>
            <a:ext cx="2571750" cy="17748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866900" y="19050"/>
            <a:ext cx="54102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Forces of Change Accelerating Ecological Crisis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754063" y="1600200"/>
            <a:ext cx="7170737" cy="4262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Two critical factors have combined to accelerate the ecological crisis facing the world community and to make sustainable development more difficult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:</a:t>
            </a: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 smtClean="0"/>
              <a:t>The </a:t>
            </a:r>
            <a:r>
              <a:rPr lang="en-US" altLang="en-US" sz="2400" b="1" dirty="0"/>
              <a:t>population explosion.</a:t>
            </a: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400" b="1" dirty="0" smtClean="0"/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 smtClean="0"/>
              <a:t>Economic </a:t>
            </a:r>
            <a:r>
              <a:rPr lang="en-US" altLang="en-US" sz="2400" b="1" dirty="0"/>
              <a:t>development.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014" y="4191000"/>
            <a:ext cx="3592886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60830"/>
            <a:ext cx="8229600" cy="609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dirty="0">
                <a:ea typeface="MS PGothic" charset="-128"/>
              </a:rPr>
              <a:t>Population of the World and Major Areas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7067550" y="1105126"/>
            <a:ext cx="1447800" cy="395288"/>
          </a:xfrm>
        </p:spPr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9.2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95664" y="1219200"/>
            <a:ext cx="6324600" cy="228600"/>
          </a:xfrm>
        </p:spPr>
        <p:txBody>
          <a:bodyPr/>
          <a:lstStyle/>
          <a:p>
            <a:r>
              <a:rPr lang="en-GB" dirty="0"/>
              <a:t>Copyright © McGraw-Hill Education. Permission required for reproduction or display. </a:t>
            </a:r>
          </a:p>
        </p:txBody>
      </p:sp>
      <p:pic>
        <p:nvPicPr>
          <p:cNvPr id="2" name="Picture 1" descr="This illustration contains multiple line graphs that depict the population of the world and major areas of the world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47800"/>
            <a:ext cx="7938052" cy="4804611"/>
          </a:xfrm>
          <a:prstGeom prst="rect">
            <a:avLst/>
          </a:prstGeo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 smtClean="0"/>
              <a:t>We  Must be Aware of the Following </a:t>
            </a:r>
            <a:endParaRPr lang="en-US" altLang="en-US" dirty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295400"/>
            <a:ext cx="7162800" cy="342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 smtClean="0"/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/>
              <a:t>The </a:t>
            </a:r>
            <a:r>
              <a:rPr lang="en-US" altLang="en-US" b="1" dirty="0"/>
              <a:t>Earth’</a:t>
            </a:r>
            <a:r>
              <a:rPr lang="en-US" altLang="ja-JP" b="1" dirty="0"/>
              <a:t>s Carrying </a:t>
            </a:r>
            <a:r>
              <a:rPr lang="en-US" altLang="ja-JP" b="1" dirty="0" smtClean="0"/>
              <a:t>Capacity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b="1" dirty="0" smtClean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b="1" dirty="0">
              <a:ea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ea typeface="MS PGothic" charset="-128"/>
              </a:rPr>
              <a:t>Ecological </a:t>
            </a:r>
            <a:r>
              <a:rPr lang="en-US" altLang="en-US" b="1" dirty="0">
                <a:ea typeface="MS PGothic" charset="-128"/>
              </a:rPr>
              <a:t>Footprint</a:t>
            </a:r>
            <a:endParaRPr lang="en-US" altLang="en-US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343400"/>
            <a:ext cx="2782354" cy="20011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434787"/>
            <a:ext cx="2140769" cy="2668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80736" y="0"/>
            <a:ext cx="8991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58738" indent="-58738" eaLnBrk="1" hangingPunct="1"/>
            <a:r>
              <a:rPr lang="en-US" altLang="en-US" dirty="0"/>
              <a:t>How can human society restore balance between Earth’s carrying capacity and society’s demands?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509486"/>
            <a:ext cx="7162800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Technological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innovation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Changing patters of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consumption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ja-JP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ja-JP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“</a:t>
            </a:r>
            <a:r>
              <a:rPr lang="en-US" altLang="ja-JP" b="1" dirty="0">
                <a:latin typeface="Calibri" panose="020F0502020204030204" pitchFamily="34" charset="0"/>
                <a:ea typeface="MS PGothic" panose="020B0600070205080204" pitchFamily="34" charset="-128"/>
              </a:rPr>
              <a:t>Getting the prices right</a:t>
            </a:r>
            <a:r>
              <a:rPr lang="ja-JP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”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dirty="0"/>
              <a:t>Global Environmental Issues 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447800"/>
            <a:ext cx="6629400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Commons</a:t>
            </a:r>
          </a:p>
          <a:p>
            <a:pPr marL="0" indent="0" eaLnBrk="1" hangingPunct="1"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Tragedy </a:t>
            </a: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of the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commons</a:t>
            </a:r>
            <a:endParaRPr lang="en-US" altLang="en-US" sz="2000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26" y="3581400"/>
            <a:ext cx="2933700" cy="2152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usiness and Society Template final sample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usiness and Society Template final sample" id="{D2099020-F500-374D-A0DF-66B7CD087008}" vid="{347D7548-E6AA-8148-A865-2DA801426D12}"/>
    </a:ext>
  </a:extLst>
</a:theme>
</file>

<file path=ppt/theme/theme2.xml><?xml version="1.0" encoding="utf-8"?>
<a:theme xmlns:a="http://schemas.openxmlformats.org/drawingml/2006/main" name="1_Business and Society Template final sample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usiness and Society Template final sample" id="{D2099020-F500-374D-A0DF-66B7CD087008}" vid="{347D7548-E6AA-8148-A865-2DA801426D12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</Template>
  <TotalTime>4054</TotalTime>
  <Words>1762</Words>
  <Application>Microsoft Office PowerPoint</Application>
  <PresentationFormat>On-screen Show (4:3)</PresentationFormat>
  <Paragraphs>221</Paragraphs>
  <Slides>18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Business and Society Template final sample</vt:lpstr>
      <vt:lpstr>1_Business and Society Template final sample</vt:lpstr>
      <vt:lpstr>Sustainable Development and Global Business</vt:lpstr>
      <vt:lpstr>Business and Society in the Natural Environment</vt:lpstr>
      <vt:lpstr>Business, Society and the Natural Environment: An Interactive System</vt:lpstr>
      <vt:lpstr>Considerations you will face</vt:lpstr>
      <vt:lpstr>Forces of Change Accelerating Ecological Crisis</vt:lpstr>
      <vt:lpstr>Population of the World and Major Areas</vt:lpstr>
      <vt:lpstr>We  Must be Aware of the Following </vt:lpstr>
      <vt:lpstr>How can human society restore balance between Earth’s carrying capacity and society’s demands?</vt:lpstr>
      <vt:lpstr>Global Environmental Issues </vt:lpstr>
      <vt:lpstr>Global Warming </vt:lpstr>
      <vt:lpstr>Five Global Problems:</vt:lpstr>
      <vt:lpstr>The Convention on Biological Diversity </vt:lpstr>
      <vt:lpstr>Five Global Problems: 5. Threats to Marine Ecosystems</vt:lpstr>
      <vt:lpstr>Response of the International Business Community</vt:lpstr>
      <vt:lpstr>Voluntary Business Initiatives1 </vt:lpstr>
      <vt:lpstr>Voluntary Business Initiatives2</vt:lpstr>
      <vt:lpstr>Codes of Environmental Conduct </vt:lpstr>
      <vt:lpstr>Sustainable Development and Global Business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Sustainable Development and Global Business</dc:title>
  <dc:creator>Arnaud, Anke U.</dc:creator>
  <cp:lastModifiedBy>Bill Todorovic</cp:lastModifiedBy>
  <cp:revision>140</cp:revision>
  <cp:lastPrinted>1601-01-01T00:00:00Z</cp:lastPrinted>
  <dcterms:created xsi:type="dcterms:W3CDTF">2016-01-15T13:37:40Z</dcterms:created>
  <dcterms:modified xsi:type="dcterms:W3CDTF">2020-04-29T18:12:12Z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